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9144000"/>
  <p:notesSz cx="6858000" cy="9144000"/>
  <p:embeddedFontLst>
    <p:embeddedFont>
      <p:font typeface="Do Hyeon"/>
      <p:regular r:id="rId16"/>
    </p:embeddedFont>
    <p:embeddedFont>
      <p:font typeface="Fira Sans Extra Condensed Medium"/>
      <p:regular r:id="rId17"/>
      <p:bold r:id="rId18"/>
      <p:italic r:id="rId19"/>
      <p:boldItalic r:id="rId20"/>
    </p:embeddedFont>
    <p:embeddedFont>
      <p:font typeface="Roboto Condensed"/>
      <p:regular r:id="rId21"/>
      <p:bold r:id="rId22"/>
      <p:italic r:id="rId23"/>
      <p:boldItalic r:id="rId24"/>
    </p:embeddedFont>
    <p:embeddedFont>
      <p:font typeface="Squada One"/>
      <p:regular r:id="rId25"/>
    </p:embeddedFont>
    <p:embeddedFont>
      <p:font typeface="Roboto Condensed Light"/>
      <p:regular r:id="rId26"/>
      <p:bold r:id="rId27"/>
      <p:italic r:id="rId28"/>
      <p:boldItalic r:id="rId29"/>
    </p:embeddedFont>
    <p:embeddedFont>
      <p:font typeface="Exo 2"/>
      <p:regular r:id="rId30"/>
      <p:bold r:id="rId31"/>
      <p:italic r:id="rId32"/>
      <p:boldItalic r:id="rId33"/>
    </p:embeddedFont>
    <p:embeddedFont>
      <p:font typeface="Nanum Gothic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Italic.fntdata"/><Relationship Id="rId22" Type="http://schemas.openxmlformats.org/officeDocument/2006/relationships/font" Target="fonts/RobotoCondensed-bold.fntdata"/><Relationship Id="rId21" Type="http://schemas.openxmlformats.org/officeDocument/2006/relationships/font" Target="fonts/RobotoCondensed-regular.fntdata"/><Relationship Id="rId24" Type="http://schemas.openxmlformats.org/officeDocument/2006/relationships/font" Target="fonts/RobotoCondensed-boldItalic.fntdata"/><Relationship Id="rId23" Type="http://schemas.openxmlformats.org/officeDocument/2006/relationships/font" Target="fonts/RobotoCondense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Light-regular.fntdata"/><Relationship Id="rId25" Type="http://schemas.openxmlformats.org/officeDocument/2006/relationships/font" Target="fonts/SquadaOne-regular.fntdata"/><Relationship Id="rId28" Type="http://schemas.openxmlformats.org/officeDocument/2006/relationships/font" Target="fonts/RobotoCondensedLight-italic.fntdata"/><Relationship Id="rId27" Type="http://schemas.openxmlformats.org/officeDocument/2006/relationships/font" Target="fonts/RobotoCondensed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bold.fntdata"/><Relationship Id="rId30" Type="http://schemas.openxmlformats.org/officeDocument/2006/relationships/font" Target="fonts/Exo2-regular.fntdata"/><Relationship Id="rId11" Type="http://schemas.openxmlformats.org/officeDocument/2006/relationships/slide" Target="slides/slide7.xml"/><Relationship Id="rId33" Type="http://schemas.openxmlformats.org/officeDocument/2006/relationships/font" Target="fonts/Exo2-boldItalic.fntdata"/><Relationship Id="rId10" Type="http://schemas.openxmlformats.org/officeDocument/2006/relationships/slide" Target="slides/slide6.xml"/><Relationship Id="rId32" Type="http://schemas.openxmlformats.org/officeDocument/2006/relationships/font" Target="fonts/Exo2-italic.fntdata"/><Relationship Id="rId13" Type="http://schemas.openxmlformats.org/officeDocument/2006/relationships/slide" Target="slides/slide9.xml"/><Relationship Id="rId35" Type="http://schemas.openxmlformats.org/officeDocument/2006/relationships/font" Target="fonts/NanumGothic-bold.fntdata"/><Relationship Id="rId12" Type="http://schemas.openxmlformats.org/officeDocument/2006/relationships/slide" Target="slides/slide8.xml"/><Relationship Id="rId34" Type="http://schemas.openxmlformats.org/officeDocument/2006/relationships/font" Target="fonts/NanumGothic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iraSansExtraCondensedMedium-regular.fntdata"/><Relationship Id="rId16" Type="http://schemas.openxmlformats.org/officeDocument/2006/relationships/font" Target="fonts/DoHyeon-regular.fntdata"/><Relationship Id="rId19" Type="http://schemas.openxmlformats.org/officeDocument/2006/relationships/font" Target="fonts/FiraSansExtraCondensedMedium-italic.fntdata"/><Relationship Id="rId18" Type="http://schemas.openxmlformats.org/officeDocument/2006/relationships/font" Target="fonts/FiraSansExtraCondensed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4ca41a27f_0_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4ca41a2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4ecd92cce_0_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4ecd92cc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4ca41a27f_0_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4ca41a27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ca41a27f_0_1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4ca41a27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4ca41a27f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4ca41a27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4ca41a27f_0_1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4ca41a27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4ca41a27f_0_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4ca41a27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4ca41a27f_0_7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4ca41a27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4ca41a27f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4ca41a27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4ecd92cc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4ecd92c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858266"/>
            <a:ext cx="6886800" cy="23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3911363"/>
            <a:ext cx="4352100" cy="9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796051"/>
            <a:ext cx="5195700" cy="25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380284"/>
            <a:ext cx="29793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3657318"/>
            <a:ext cx="4224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2408667"/>
            <a:ext cx="17805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800999"/>
            <a:ext cx="14772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2408667"/>
            <a:ext cx="17805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800999"/>
            <a:ext cx="14772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2408667"/>
            <a:ext cx="17805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800999"/>
            <a:ext cx="14772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4733150"/>
            <a:ext cx="17805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5186935"/>
            <a:ext cx="14772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4733150"/>
            <a:ext cx="17805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5186935"/>
            <a:ext cx="14772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4733150"/>
            <a:ext cx="17805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5186935"/>
            <a:ext cx="14568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3795600"/>
            <a:ext cx="12579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2200033"/>
            <a:ext cx="21573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4847067"/>
            <a:ext cx="17805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3253408"/>
            <a:ext cx="21573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796051"/>
            <a:ext cx="5195700" cy="25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380284"/>
            <a:ext cx="29793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3657318"/>
            <a:ext cx="4224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2202722"/>
            <a:ext cx="17931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2595055"/>
            <a:ext cx="17082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4760765"/>
            <a:ext cx="17931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5153098"/>
            <a:ext cx="17082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2202722"/>
            <a:ext cx="17931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2595055"/>
            <a:ext cx="17931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4760765"/>
            <a:ext cx="17931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5153098"/>
            <a:ext cx="17931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2148200"/>
            <a:ext cx="5195700" cy="25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925074"/>
            <a:ext cx="5195700" cy="25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2509307"/>
            <a:ext cx="29793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4634739"/>
            <a:ext cx="4224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798200"/>
            <a:ext cx="2372400" cy="12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68870"/>
            <a:ext cx="19743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875304"/>
            <a:ext cx="16743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725930"/>
            <a:ext cx="11076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2021077"/>
            <a:ext cx="11076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3316224"/>
            <a:ext cx="11076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790184"/>
            <a:ext cx="10722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4149781"/>
            <a:ext cx="10722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5509378"/>
            <a:ext cx="10722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557139"/>
            <a:ext cx="19743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2163569"/>
            <a:ext cx="16743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855115"/>
            <a:ext cx="19743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3461542"/>
            <a:ext cx="16743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2366906"/>
            <a:ext cx="19743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973339"/>
            <a:ext cx="16743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3732126"/>
            <a:ext cx="19743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4338556"/>
            <a:ext cx="16743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5081804"/>
            <a:ext cx="19743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5688231"/>
            <a:ext cx="16743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904633"/>
            <a:ext cx="5195700" cy="25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2488867"/>
            <a:ext cx="29793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4634739"/>
            <a:ext cx="4224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548000"/>
            <a:ext cx="5195700" cy="18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3326467"/>
            <a:ext cx="48390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4963224"/>
            <a:ext cx="38301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846400"/>
            <a:ext cx="5308200" cy="19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4113533"/>
            <a:ext cx="5005500" cy="13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3098467"/>
            <a:ext cx="29793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5371945"/>
            <a:ext cx="4224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501998"/>
            <a:ext cx="3867300" cy="27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3085633"/>
            <a:ext cx="42249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3514233"/>
            <a:ext cx="5195700" cy="25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3098467"/>
            <a:ext cx="29793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5373975"/>
            <a:ext cx="4224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1313637"/>
            <a:ext cx="2673600" cy="27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4077900"/>
            <a:ext cx="30951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966833"/>
            <a:ext cx="17952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2221939"/>
            <a:ext cx="32649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3300467"/>
            <a:ext cx="17637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3584567"/>
            <a:ext cx="32649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4684833"/>
            <a:ext cx="17952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4946588"/>
            <a:ext cx="32649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3739618"/>
            <a:ext cx="26736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4120633"/>
            <a:ext cx="20520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3739618"/>
            <a:ext cx="26736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715666"/>
            <a:ext cx="22182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3739618"/>
            <a:ext cx="2673600" cy="5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4120633"/>
            <a:ext cx="22182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estcontainers.org/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3911363"/>
            <a:ext cx="4352100" cy="9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고든 gordon@daangn.com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858266"/>
            <a:ext cx="6886800" cy="23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도커를 활용한</a:t>
            </a:r>
            <a:endParaRPr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통합테스트 환경 구성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4234667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/>
        </p:nvSpPr>
        <p:spPr>
          <a:xfrm>
            <a:off x="4027100" y="2874861"/>
            <a:ext cx="49158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https://www.testcontainers.org/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자바코드로 도커 컨테이너를 조작할 수 있음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테스트시점에서 도커를 실행 및 종료할 수 있음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사전구성된 </a:t>
            </a: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Dockerfile 또한 사용가능함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4087380" y="1991475"/>
            <a:ext cx="29262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TestContainer</a:t>
            </a:r>
            <a:endParaRPr b="1" sz="2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50" y="2663374"/>
            <a:ext cx="3395200" cy="19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5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TestContainer 구성하</a:t>
            </a:r>
            <a:r>
              <a:rPr lang="en"/>
              <a:t>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ctrTitle"/>
          </p:nvPr>
        </p:nvSpPr>
        <p:spPr>
          <a:xfrm>
            <a:off x="1135981" y="1858266"/>
            <a:ext cx="6886800" cy="23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</a:rPr>
              <a:t>끝!</a:t>
            </a:r>
            <a:endParaRPr sz="9600">
              <a:solidFill>
                <a:srgbClr val="434343"/>
              </a:solidFill>
            </a:endParaRPr>
          </a:p>
        </p:txBody>
      </p:sp>
      <p:cxnSp>
        <p:nvCxnSpPr>
          <p:cNvPr id="204" name="Google Shape;204;p36"/>
          <p:cNvCxnSpPr/>
          <p:nvPr/>
        </p:nvCxnSpPr>
        <p:spPr>
          <a:xfrm>
            <a:off x="7145675" y="4234667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샘플 애플리케이션 </a:t>
            </a:r>
            <a:r>
              <a:rPr lang="en"/>
              <a:t>구성</a:t>
            </a:r>
            <a:endParaRPr/>
          </a:p>
        </p:txBody>
      </p:sp>
      <p:sp>
        <p:nvSpPr>
          <p:cNvPr id="140" name="Google Shape;140;p27"/>
          <p:cNvSpPr/>
          <p:nvPr/>
        </p:nvSpPr>
        <p:spPr>
          <a:xfrm>
            <a:off x="5551525" y="4097700"/>
            <a:ext cx="2669925" cy="2514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Elasticsearch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index: BOOK</a:t>
            </a:r>
            <a:endParaRPr sz="1800"/>
          </a:p>
        </p:txBody>
      </p:sp>
      <p:sp>
        <p:nvSpPr>
          <p:cNvPr id="141" name="Google Shape;141;p27"/>
          <p:cNvSpPr/>
          <p:nvPr/>
        </p:nvSpPr>
        <p:spPr>
          <a:xfrm>
            <a:off x="1485550" y="4309075"/>
            <a:ext cx="2542800" cy="201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 Application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Spring 3.2 with Elasitcsearch Client</a:t>
            </a:r>
            <a:endParaRPr sz="1800"/>
          </a:p>
        </p:txBody>
      </p:sp>
      <p:cxnSp>
        <p:nvCxnSpPr>
          <p:cNvPr id="142" name="Google Shape;142;p27"/>
          <p:cNvCxnSpPr/>
          <p:nvPr/>
        </p:nvCxnSpPr>
        <p:spPr>
          <a:xfrm>
            <a:off x="4224818" y="5047636"/>
            <a:ext cx="1130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7"/>
          <p:cNvCxnSpPr/>
          <p:nvPr/>
        </p:nvCxnSpPr>
        <p:spPr>
          <a:xfrm rot="10800000">
            <a:off x="4202172" y="5535585"/>
            <a:ext cx="11220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1386525" y="1303225"/>
            <a:ext cx="6806700" cy="26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●"/>
            </a:pP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“Book” 을 저장소에 입력하고 조회할 수 있습니다.</a:t>
            </a:r>
            <a:b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●"/>
            </a:pP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자바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이용하며 프레임워크로는 Spring을 사용합니다.</a:t>
            </a:r>
            <a:b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●"/>
            </a:pP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Elasticsearch를 저장소로 활용합니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다.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b="3127" l="0" r="0" t="12341"/>
          <a:stretch/>
        </p:blipFill>
        <p:spPr>
          <a:xfrm>
            <a:off x="0" y="0"/>
            <a:ext cx="9144000" cy="6858000"/>
          </a:xfrm>
          <a:prstGeom prst="snip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>
            <p:ph type="ctrTitle"/>
          </p:nvPr>
        </p:nvSpPr>
        <p:spPr>
          <a:xfrm flipH="1">
            <a:off x="1193529" y="2148200"/>
            <a:ext cx="5195700" cy="25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간단한 테스트 구성해보기..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51" name="Google Shape;151;p28"/>
          <p:cNvCxnSpPr/>
          <p:nvPr/>
        </p:nvCxnSpPr>
        <p:spPr>
          <a:xfrm rot="10800000">
            <a:off x="-6850" y="2741400"/>
            <a:ext cx="246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8"/>
          <p:cNvCxnSpPr/>
          <p:nvPr/>
        </p:nvCxnSpPr>
        <p:spPr>
          <a:xfrm rot="10800000">
            <a:off x="4389425" y="3949800"/>
            <a:ext cx="474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테스트에 대한 고민</a:t>
            </a: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65275" y="1960675"/>
            <a:ext cx="5427600" cy="3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하지만 </a:t>
            </a: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Unit Test만으론 전체 동작여부를 알 수 없음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ElasticSearch가 조회로직의 대부분의 역할을 수행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로직의 동작여부를 보장할 수 없음!!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Integration 테스트가 필요!!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Elasticsearch에 로직을 의존하고 있음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동작을 보장하기 위해선 ES와 연동된 테스트가 필요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925" y="2429251"/>
            <a:ext cx="3166375" cy="251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28600"/>
            <a:ext cx="8533800" cy="6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테스</a:t>
            </a:r>
            <a:r>
              <a:rPr lang="en"/>
              <a:t>트 구성해보기</a:t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1206775" y="1732075"/>
            <a:ext cx="7297200" cy="3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AutoNum type="arabicPeriod"/>
            </a:pPr>
            <a:r>
              <a:rPr lang="en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테스트의 시작시점에 ElasticSearch를 시작한다.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AutoNum type="arabicPeriod"/>
            </a:pPr>
            <a:r>
              <a:rPr lang="en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전처리 작업을 진행한 다음 (Index생성 샘플데이터 추가)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AutoNum type="arabicPeriod"/>
            </a:pPr>
            <a:r>
              <a:rPr lang="en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통합 테스트코드를 실행한다.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AutoNum type="arabicPeriod"/>
            </a:pPr>
            <a:r>
              <a:rPr lang="en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테스트를 완료한 다음, ElasticSearch를 종료한다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테스트 구성해보기</a:t>
            </a:r>
            <a:endParaRPr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755300" y="1732075"/>
            <a:ext cx="7999200" cy="3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●"/>
            </a:pP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함</a:t>
            </a: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께 일하는 개발자 ElasticSearch가 설치되어 있는가?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●"/>
            </a:pP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함께 환경을 맞추면 괜찮지만, 개발자가 새롭게 들어온다면??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●"/>
            </a:pP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나는 맥을 쓰는데 윈도환경..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●"/>
            </a:pP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설치된 Elasticsearch의 버전이 다르다면?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●"/>
            </a:pP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ElasticSearch의 설정값이 다르다면 어떻게 하지??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3540325" y="2555125"/>
            <a:ext cx="5336700" cy="25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도커를 이용하면 동일한 환경 구성가능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실행스크립트에 대한 버전관리 용이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개발자간 코드/이미지 공유도 가능해짐!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레디스, MQ등과 같은 실서버 환경을 유사하게 설정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33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Integration 테스트 구성해보기</a:t>
            </a:r>
            <a:endParaRPr sz="2800"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00" y="2555127"/>
            <a:ext cx="3099401" cy="23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ctrTitle"/>
          </p:nvPr>
        </p:nvSpPr>
        <p:spPr>
          <a:xfrm>
            <a:off x="1964851" y="470467"/>
            <a:ext cx="52143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테스트 구성해보기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1206775" y="1732075"/>
            <a:ext cx="7297200" cy="3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Nanum Gothic"/>
              <a:buAutoNum type="arabicPeriod"/>
            </a:pPr>
            <a:r>
              <a:rPr lang="en" sz="2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테스트의 시작시점에 ElasticSearch를 시작한다.</a:t>
            </a:r>
            <a:endParaRPr sz="22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AutoNum type="arabicPeriod"/>
            </a:pPr>
            <a:r>
              <a:rPr lang="en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전처리 작업을 진행한 다음 (Index생성 샘플데이터 추가)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AutoNum type="arabicPeriod"/>
            </a:pPr>
            <a:r>
              <a:rPr lang="en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통합 테스트코드를 실행한다.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Nanum Gothic"/>
              <a:buAutoNum type="arabicPeriod"/>
            </a:pPr>
            <a:r>
              <a:rPr lang="en" sz="2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테스트를 완료한 다음, ElasticSearch를 종료한다</a:t>
            </a:r>
            <a:endParaRPr sz="22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038" y="4385452"/>
            <a:ext cx="2805925" cy="21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